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89750" cy="9671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04" y="104"/>
      </p:cViewPr>
      <p:guideLst>
        <p:guide orient="horz" pos="1865"/>
        <p:guide pos="45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0DD127-BE43-43AA-AF3A-2ED8A5AC1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29EFDA7-7C6B-4C89-8448-D034F1D0D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A97A84-260D-438D-A169-9BE31D658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EF36F5-3A5E-42E8-9E50-DFF38F71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BE6583-97A7-4613-8170-09216BE1C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105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2ED721-5C36-4198-948B-92626474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7DE7D5C-8724-4D12-AECE-9E5B2AE27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B48838-E5AB-4BA6-AF4C-8689F7A67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AF23BD-2B93-41EB-A6D6-C6E6F355A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3D5258-E943-4C5F-8031-91F0EEEE7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88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3049D0E-7CF9-427C-B544-E8A84C60B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3D64CD-00E0-426E-A990-A6D413407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454E13-A12F-4F42-97A9-57E1F281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BCB417-D816-423C-999F-41F074AA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B3E812-4B66-478A-AD01-1CFC4E35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40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3AE5D3-3C03-431E-B584-9294E403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2DF9FA-01F3-4547-90F6-860BFF8A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3BA6B3-17A6-4278-BFAC-04636FD7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7E27BF-188F-422D-84DB-23A0BB808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0CEF10-674B-4138-A94F-CDAA073F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865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53A79-60D7-4C3C-985E-55696489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4B3D57-39CF-4A7E-998B-E96624461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FC3CDE-8DFF-497F-846D-D5492DA61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4D9248-AD87-4E15-AE1D-246A17007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85EBC6-FC66-4880-AD1D-D28125055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92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D74DB-281B-4903-8F0F-9E17F43EE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CE5EED-2A09-4943-B778-0EEBEED66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04CE70-D4D0-4B45-A5CF-EB4871BE9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33A52F-0081-4428-B46B-050F6D55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096D2A-D262-45C6-8C16-496BCD1A9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FC0994-2CB5-4E24-B243-028A548E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18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1BC367-E9D7-4B80-B787-477B55C3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70E363-306D-4D24-8951-1E704C7B0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179061-83BF-4838-89B8-BC9D71D7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19C548B-F8FB-411C-9301-3DE2CB776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8E1C421-2BEA-4B16-B8E1-BB7C80E6F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F6C216-413F-4A1F-917F-29225C09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8D13C4B-B6B1-446C-9C80-031B2F4FE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B1968F7-5AF1-43E5-AA4A-E79A6C3C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40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DA296-CB64-469D-8C45-FDF44128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DBC1563-9303-4636-9268-961802E0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3CFB50-B535-4407-9BC8-DFD04ED6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212F868-DC8A-4E7D-B840-6206D01C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10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D7E348-9092-48FF-B7BA-72E6EFC1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8A92C73-06EE-4249-9338-1E9D99CB4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653885-0120-4BEE-AE24-B1E589933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2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32497-1097-4EF2-A1A4-E1CB0EB7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AEC3C0-AEBA-4DE1-A262-BBBB3D7F4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24A193-A423-4162-AD26-BA682C671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755B71-5F28-41E3-BFBA-4FD26C33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4F1D8C-CA1B-456B-9137-035FC607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AC7FA6-355F-4075-B143-C68173FB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490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0AB33-D5FA-4E50-8251-279E01973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6896D8-56E0-40CF-9082-57A9CA4428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A86C0C-AF71-484B-9B39-D95CAFDEB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E16911-E06D-4BD2-8346-72F5AE16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F16619-65AE-48A5-AAEB-CA4135C71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3F1C92-EF95-47F8-B1F6-9929A262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46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3F953B8-1422-4EAB-9BC1-B931D765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5C95C7-06C2-4C97-AC08-0BDE319D5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43BB89-29B6-4C8B-A6C2-D29B68F1B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59253-B15D-4C80-9580-9A265BB22BE5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1459C6-BED8-4DC0-9F78-1C4A2248D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9E907F-CDE3-4A77-88EA-B9F3F95BC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30F58-81D8-4AFC-ADE3-206ABF73B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471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1689E94-15CD-43DF-BD26-3597DF1540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662561" y="104665"/>
            <a:ext cx="2454585" cy="485549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35B5C343-7A5C-45BA-AA72-D00675857773}"/>
              </a:ext>
            </a:extLst>
          </p:cNvPr>
          <p:cNvSpPr/>
          <p:nvPr/>
        </p:nvSpPr>
        <p:spPr>
          <a:xfrm>
            <a:off x="3664057" y="812879"/>
            <a:ext cx="2641600" cy="1910557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01B06C3-4803-4865-BF33-2E62B756131A}"/>
              </a:ext>
            </a:extLst>
          </p:cNvPr>
          <p:cNvSpPr txBox="1"/>
          <p:nvPr/>
        </p:nvSpPr>
        <p:spPr>
          <a:xfrm>
            <a:off x="4026759" y="892461"/>
            <a:ext cx="1931939" cy="1796252"/>
          </a:xfrm>
          <a:prstGeom prst="rect">
            <a:avLst/>
          </a:prstGeom>
          <a:noFill/>
        </p:spPr>
        <p:txBody>
          <a:bodyPr wrap="none" tIns="36000" bIns="36000" rtlCol="0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VORSITZ</a:t>
            </a:r>
          </a:p>
          <a:p>
            <a:pPr algn="ctr"/>
            <a:r>
              <a:rPr lang="de-DE" sz="800" b="0" i="0" dirty="0">
                <a:solidFill>
                  <a:srgbClr val="5E5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Prof. Dr.-Ing. Hans-Joachim</a:t>
            </a:r>
            <a:r>
              <a:rPr lang="de-DE" sz="800" i="0" dirty="0">
                <a:solidFill>
                  <a:srgbClr val="5E5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Bargstädt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 err="1">
                <a:latin typeface="Arial"/>
                <a:cs typeface="Arial"/>
              </a:rPr>
              <a:t>stv</a:t>
            </a:r>
            <a:r>
              <a:rPr lang="de-DE" sz="800" b="1" dirty="0">
                <a:latin typeface="Arial"/>
                <a:cs typeface="Arial"/>
              </a:rPr>
              <a:t>. VORSITZ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Prof. Dr. Ulrich Bartosch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/>
              <a:cs typeface="Arial"/>
            </a:endParaRPr>
          </a:p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GESCHÄFTSFÜHRUNG</a:t>
            </a:r>
          </a:p>
          <a:p>
            <a:pPr algn="ctr"/>
            <a:r>
              <a:rPr lang="de-DE" sz="800" b="0" i="0" dirty="0">
                <a:solidFill>
                  <a:srgbClr val="5E5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Dr. Olaf Bartz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. GESCHÄFTSFÜHRUNG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Agnes Leinweber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latin typeface="Arial"/>
                <a:cs typeface="Arial"/>
              </a:rPr>
              <a:t>Vorstandsreferentin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Solvejg Schulz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EA54D12-4952-4FBF-BC78-0C9103033071}"/>
              </a:ext>
            </a:extLst>
          </p:cNvPr>
          <p:cNvSpPr/>
          <p:nvPr/>
        </p:nvSpPr>
        <p:spPr>
          <a:xfrm>
            <a:off x="7244384" y="1994192"/>
            <a:ext cx="1814400" cy="707883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26B5BD7-597A-46F7-83E4-58E287EF55F3}"/>
              </a:ext>
            </a:extLst>
          </p:cNvPr>
          <p:cNvSpPr txBox="1"/>
          <p:nvPr/>
        </p:nvSpPr>
        <p:spPr>
          <a:xfrm>
            <a:off x="7246164" y="1971671"/>
            <a:ext cx="15495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GREMIENBETREUUNG / </a:t>
            </a: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ÖFFENTLICHKEITSARBEIT</a:t>
            </a:r>
          </a:p>
          <a:p>
            <a:r>
              <a:rPr lang="de-DE" sz="800" b="1" dirty="0">
                <a:latin typeface="Arial"/>
                <a:cs typeface="Arial"/>
              </a:rPr>
              <a:t>Sara Kammler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dirty="0">
                <a:latin typeface="Arial"/>
                <a:cs typeface="Arial"/>
              </a:rPr>
              <a:t>Dr. Solvejg Schulz</a:t>
            </a:r>
          </a:p>
          <a:p>
            <a:r>
              <a:rPr lang="de-DE" sz="800" dirty="0">
                <a:latin typeface="Arial"/>
                <a:cs typeface="Arial"/>
              </a:rPr>
              <a:t>Johannes </a:t>
            </a:r>
            <a:r>
              <a:rPr lang="de-DE" sz="800" dirty="0" err="1">
                <a:latin typeface="Arial"/>
                <a:cs typeface="Arial"/>
              </a:rPr>
              <a:t>Sierp</a:t>
            </a:r>
            <a:endParaRPr lang="de-DE" sz="800" dirty="0">
              <a:latin typeface="Arial"/>
              <a:cs typeface="Arial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4507462-F817-477F-83DF-99FD46472E01}"/>
              </a:ext>
            </a:extLst>
          </p:cNvPr>
          <p:cNvSpPr/>
          <p:nvPr/>
        </p:nvSpPr>
        <p:spPr>
          <a:xfrm>
            <a:off x="7244384" y="1231922"/>
            <a:ext cx="1814400" cy="483585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A144263-034C-44B2-A59D-038F3887CF5D}"/>
              </a:ext>
            </a:extLst>
          </p:cNvPr>
          <p:cNvSpPr txBox="1"/>
          <p:nvPr/>
        </p:nvSpPr>
        <p:spPr>
          <a:xfrm>
            <a:off x="7261081" y="1232402"/>
            <a:ext cx="178898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INTERNATIONALES / RECHT</a:t>
            </a:r>
          </a:p>
          <a:p>
            <a:r>
              <a:rPr lang="de-DE" sz="800" b="1" dirty="0">
                <a:latin typeface="Arial"/>
                <a:cs typeface="Arial"/>
              </a:rPr>
              <a:t>Katrin Mayer-Lantermann</a:t>
            </a: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Andreas Braun</a:t>
            </a:r>
          </a:p>
        </p:txBody>
      </p:sp>
      <p:cxnSp>
        <p:nvCxnSpPr>
          <p:cNvPr id="72" name="Gerader Verbinder 71">
            <a:extLst>
              <a:ext uri="{FF2B5EF4-FFF2-40B4-BE49-F238E27FC236}">
                <a16:creationId xmlns:a16="http://schemas.microsoft.com/office/drawing/2014/main" id="{AC0E0A35-63BA-45F6-B19C-CD5574CE4BAB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4984857" y="2723436"/>
            <a:ext cx="3594" cy="499469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hteck 100">
            <a:extLst>
              <a:ext uri="{FF2B5EF4-FFF2-40B4-BE49-F238E27FC236}">
                <a16:creationId xmlns:a16="http://schemas.microsoft.com/office/drawing/2014/main" id="{E9E0D94B-88EA-4C39-97F3-8F9CA042F881}"/>
              </a:ext>
            </a:extLst>
          </p:cNvPr>
          <p:cNvSpPr/>
          <p:nvPr/>
        </p:nvSpPr>
        <p:spPr>
          <a:xfrm>
            <a:off x="9894040" y="1241429"/>
            <a:ext cx="1404000" cy="640241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6C5968BE-5728-44EF-B26B-43CED61984BE}"/>
              </a:ext>
            </a:extLst>
          </p:cNvPr>
          <p:cNvSpPr txBox="1"/>
          <p:nvPr/>
        </p:nvSpPr>
        <p:spPr>
          <a:xfrm>
            <a:off x="10077463" y="1269161"/>
            <a:ext cx="1026242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PERSONALRAT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Solvejg Schulz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Jochen Lorenz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Andreas Braun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F7AA27-C277-34BE-2CCC-E28EC282A584}"/>
              </a:ext>
            </a:extLst>
          </p:cNvPr>
          <p:cNvSpPr txBox="1"/>
          <p:nvPr/>
        </p:nvSpPr>
        <p:spPr>
          <a:xfrm>
            <a:off x="79379" y="104665"/>
            <a:ext cx="1567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Stand: 16.07.2026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D8C0BD9-EF89-E105-9CF9-0E4D0CC24148}"/>
              </a:ext>
            </a:extLst>
          </p:cNvPr>
          <p:cNvSpPr/>
          <p:nvPr/>
        </p:nvSpPr>
        <p:spPr>
          <a:xfrm>
            <a:off x="9900747" y="2222096"/>
            <a:ext cx="1404000" cy="2160000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E364BC7-77CC-38B6-8C35-2E6371B461D2}"/>
              </a:ext>
            </a:extLst>
          </p:cNvPr>
          <p:cNvSpPr txBox="1"/>
          <p:nvPr/>
        </p:nvSpPr>
        <p:spPr>
          <a:xfrm>
            <a:off x="9917955" y="2233465"/>
            <a:ext cx="1393087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Mitarbeitende mit </a:t>
            </a:r>
            <a:r>
              <a:rPr lang="de-DE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Beauftragtenfunktion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Datenschutz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Andreas Braun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Agenturen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Anja Grube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Arbeitssicherheit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Jochen Lorenz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Gleichstellung</a:t>
            </a:r>
          </a:p>
          <a:p>
            <a:pPr algn="ctr"/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Marlene Parczyk</a:t>
            </a:r>
          </a:p>
          <a:p>
            <a:pPr algn="ctr"/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65070D0D-2791-47FF-9ABD-38A12EE6A62E}"/>
              </a:ext>
            </a:extLst>
          </p:cNvPr>
          <p:cNvSpPr/>
          <p:nvPr/>
        </p:nvSpPr>
        <p:spPr>
          <a:xfrm>
            <a:off x="7937397" y="3510042"/>
            <a:ext cx="1476000" cy="2224007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9" name="Rechteck 78">
            <a:extLst>
              <a:ext uri="{FF2B5EF4-FFF2-40B4-BE49-F238E27FC236}">
                <a16:creationId xmlns:a16="http://schemas.microsoft.com/office/drawing/2014/main" id="{C0212717-C20B-470E-A908-C8B99937B98C}"/>
              </a:ext>
            </a:extLst>
          </p:cNvPr>
          <p:cNvSpPr/>
          <p:nvPr/>
        </p:nvSpPr>
        <p:spPr>
          <a:xfrm>
            <a:off x="2412959" y="3509718"/>
            <a:ext cx="1476000" cy="2209480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5473282A-F673-4ECA-8DB9-B7767DAE945F}"/>
              </a:ext>
            </a:extLst>
          </p:cNvPr>
          <p:cNvSpPr/>
          <p:nvPr/>
        </p:nvSpPr>
        <p:spPr>
          <a:xfrm>
            <a:off x="4247751" y="3510598"/>
            <a:ext cx="1476000" cy="2208600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4B350935-F7C1-47A7-931E-C46E9356FA92}"/>
              </a:ext>
            </a:extLst>
          </p:cNvPr>
          <p:cNvSpPr/>
          <p:nvPr/>
        </p:nvSpPr>
        <p:spPr>
          <a:xfrm>
            <a:off x="574880" y="3509717"/>
            <a:ext cx="1476000" cy="2209481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A5387F7-DAF0-4770-900F-A2F14226E39B}"/>
              </a:ext>
            </a:extLst>
          </p:cNvPr>
          <p:cNvSpPr txBox="1"/>
          <p:nvPr/>
        </p:nvSpPr>
        <p:spPr>
          <a:xfrm>
            <a:off x="637053" y="3534831"/>
            <a:ext cx="1431162" cy="1938992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FACHBEREICH </a:t>
            </a:r>
          </a:p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ZENTRALE DIENSTE</a:t>
            </a:r>
          </a:p>
          <a:p>
            <a:endParaRPr lang="de-DE" sz="800" b="1" dirty="0">
              <a:latin typeface="Arial"/>
              <a:cs typeface="Arial"/>
            </a:endParaRPr>
          </a:p>
          <a:p>
            <a:endParaRPr lang="de-DE" sz="800" b="1" dirty="0">
              <a:latin typeface="Arial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Leitung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Agnes</a:t>
            </a:r>
            <a:r>
              <a:rPr lang="de-DE" sz="800" b="1" dirty="0">
                <a:solidFill>
                  <a:srgbClr val="5E5955"/>
                </a:solidFill>
                <a:latin typeface="Arial"/>
                <a:cs typeface="Arial"/>
              </a:rPr>
              <a:t> </a:t>
            </a:r>
            <a:r>
              <a:rPr lang="de-DE" sz="800" b="1" dirty="0">
                <a:latin typeface="Arial"/>
                <a:cs typeface="Arial"/>
              </a:rPr>
              <a:t>Leinweber</a:t>
            </a:r>
          </a:p>
          <a:p>
            <a:endParaRPr lang="de-DE" sz="800" dirty="0">
              <a:solidFill>
                <a:srgbClr val="5E5955"/>
              </a:solidFill>
              <a:latin typeface="Arial"/>
              <a:cs typeface="Arial"/>
            </a:endParaRPr>
          </a:p>
          <a:p>
            <a:r>
              <a:rPr lang="de-DE" sz="800" b="1" dirty="0" err="1">
                <a:latin typeface="Arial"/>
                <a:cs typeface="Arial"/>
              </a:rPr>
              <a:t>stv</a:t>
            </a:r>
            <a:r>
              <a:rPr lang="de-DE" sz="800" b="1" dirty="0">
                <a:latin typeface="Arial"/>
                <a:cs typeface="Arial"/>
              </a:rPr>
              <a:t>. Leitung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Jochen Lorenz</a:t>
            </a:r>
            <a:endParaRPr lang="de-DE" dirty="0"/>
          </a:p>
          <a:p>
            <a:endParaRPr lang="de-DE" sz="800" dirty="0">
              <a:solidFill>
                <a:srgbClr val="5E5955"/>
              </a:solidFill>
              <a:latin typeface="Arial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Mitarbeitende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Marion Eller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Marlene Parczyk</a:t>
            </a:r>
          </a:p>
          <a:p>
            <a:pPr lvl="0">
              <a:defRPr/>
            </a:pPr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Martina Pitsch</a:t>
            </a:r>
            <a:endParaRPr lang="de-DE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Vera Raskob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7E3202CE-3D1D-4A3D-B6CC-9977E1C75EA4}"/>
              </a:ext>
            </a:extLst>
          </p:cNvPr>
          <p:cNvSpPr txBox="1"/>
          <p:nvPr/>
        </p:nvSpPr>
        <p:spPr>
          <a:xfrm>
            <a:off x="376953" y="4761911"/>
            <a:ext cx="184731" cy="21544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de-DE" sz="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24A6066B-B0E6-429D-89C5-5B25A0568B5D}"/>
              </a:ext>
            </a:extLst>
          </p:cNvPr>
          <p:cNvSpPr/>
          <p:nvPr/>
        </p:nvSpPr>
        <p:spPr>
          <a:xfrm>
            <a:off x="6094371" y="3507162"/>
            <a:ext cx="1476000" cy="2226887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137F7385-937C-4BE6-9C9B-8D9632EFE9E4}"/>
              </a:ext>
            </a:extLst>
          </p:cNvPr>
          <p:cNvSpPr txBox="1"/>
          <p:nvPr/>
        </p:nvSpPr>
        <p:spPr>
          <a:xfrm>
            <a:off x="4274221" y="3538179"/>
            <a:ext cx="13998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FACHBEREICH   </a:t>
            </a:r>
          </a:p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PROGRAMM-AKKREDITIERUNG</a:t>
            </a:r>
          </a:p>
          <a:p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Dr. Alexander Weber</a:t>
            </a:r>
          </a:p>
          <a:p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. Leitung</a:t>
            </a: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Andreas Grünes</a:t>
            </a:r>
          </a:p>
          <a:p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>
                <a:latin typeface="Arial"/>
                <a:cs typeface="Arial"/>
              </a:rPr>
              <a:t>Mitarbeitende</a:t>
            </a: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Andreas Braun</a:t>
            </a: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Adriane Janosch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Jana Ringholz</a:t>
            </a:r>
            <a:endParaRPr lang="de-DE" sz="800" dirty="0">
              <a:latin typeface="Arial"/>
              <a:cs typeface="Arial"/>
            </a:endParaRP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Solvejg Schulz</a:t>
            </a: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Yanna Sumkötter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9C59856F-8714-470F-B908-D8BA930D4EC6}"/>
              </a:ext>
            </a:extLst>
          </p:cNvPr>
          <p:cNvSpPr txBox="1"/>
          <p:nvPr/>
        </p:nvSpPr>
        <p:spPr>
          <a:xfrm>
            <a:off x="6152012" y="3535710"/>
            <a:ext cx="1461099" cy="1692771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de-DE" sz="800" b="1" dirty="0">
                <a:latin typeface="Arial"/>
                <a:cs typeface="Arial"/>
              </a:rPr>
              <a:t>FACHBEREICH   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latin typeface="Arial"/>
                <a:cs typeface="Arial"/>
              </a:rPr>
              <a:t>SYSTEM-</a:t>
            </a:r>
          </a:p>
          <a:p>
            <a:pPr algn="ctr"/>
            <a:r>
              <a:rPr lang="de-DE" sz="800" b="1" dirty="0">
                <a:latin typeface="Arial"/>
                <a:cs typeface="Arial"/>
              </a:rPr>
              <a:t>AKKREDITIERUNG</a:t>
            </a:r>
          </a:p>
          <a:p>
            <a:pPr algn="ctr"/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>
                <a:latin typeface="Arial"/>
                <a:cs typeface="Arial"/>
              </a:rPr>
              <a:t>Leitung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Franz Börsch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endParaRPr lang="de-DE" sz="800" dirty="0">
              <a:ea typeface="+mn-lt"/>
              <a:cs typeface="+mn-lt"/>
            </a:endParaRPr>
          </a:p>
          <a:p>
            <a:r>
              <a:rPr lang="de-DE" sz="800" b="1" dirty="0" err="1">
                <a:latin typeface="Arial"/>
                <a:cs typeface="Arial"/>
              </a:rPr>
              <a:t>stv</a:t>
            </a:r>
            <a:r>
              <a:rPr lang="de-DE" sz="800" b="1" dirty="0">
                <a:latin typeface="Arial"/>
                <a:cs typeface="Arial"/>
              </a:rPr>
              <a:t>. Leitung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Anja Grube</a:t>
            </a:r>
            <a:endParaRPr lang="de-DE" sz="800" dirty="0">
              <a:latin typeface="Arial"/>
              <a:ea typeface="+mn-lt"/>
              <a:cs typeface="Arial"/>
            </a:endParaRPr>
          </a:p>
          <a:p>
            <a:endParaRPr lang="de-DE" sz="800" dirty="0">
              <a:ea typeface="+mn-lt"/>
              <a:cs typeface="+mn-lt"/>
            </a:endParaRPr>
          </a:p>
          <a:p>
            <a:r>
              <a:rPr lang="de-DE" sz="800" b="1" dirty="0">
                <a:latin typeface="Arial"/>
                <a:cs typeface="Arial"/>
              </a:rPr>
              <a:t>Mitarbeitende 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Sara Kammler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Ulf Schöne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8DF4ED96-56C7-4D24-A161-356424F4EABA}"/>
              </a:ext>
            </a:extLst>
          </p:cNvPr>
          <p:cNvSpPr txBox="1"/>
          <p:nvPr/>
        </p:nvSpPr>
        <p:spPr>
          <a:xfrm>
            <a:off x="7497587" y="3928664"/>
            <a:ext cx="184731" cy="21544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de-DE" sz="800" b="1">
              <a:latin typeface="Arial"/>
              <a:cs typeface="Arial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B1B37AD7-4BAB-4297-91FD-C9D6D5A4C4A1}"/>
              </a:ext>
            </a:extLst>
          </p:cNvPr>
          <p:cNvSpPr txBox="1"/>
          <p:nvPr/>
        </p:nvSpPr>
        <p:spPr>
          <a:xfrm>
            <a:off x="7494769" y="4236113"/>
            <a:ext cx="184731" cy="21544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de-DE" sz="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Gerader Verbinder 73">
            <a:extLst>
              <a:ext uri="{FF2B5EF4-FFF2-40B4-BE49-F238E27FC236}">
                <a16:creationId xmlns:a16="http://schemas.microsoft.com/office/drawing/2014/main" id="{6E5D3B79-C3DC-401E-9942-E2B1B38D0C68}"/>
              </a:ext>
            </a:extLst>
          </p:cNvPr>
          <p:cNvCxnSpPr>
            <a:cxnSpLocks/>
          </p:cNvCxnSpPr>
          <p:nvPr/>
        </p:nvCxnSpPr>
        <p:spPr>
          <a:xfrm flipV="1">
            <a:off x="1295317" y="3236248"/>
            <a:ext cx="7394824" cy="8765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584BB017-8016-4CBE-A3A7-D364B5E06218}"/>
              </a:ext>
            </a:extLst>
          </p:cNvPr>
          <p:cNvCxnSpPr>
            <a:cxnSpLocks/>
          </p:cNvCxnSpPr>
          <p:nvPr/>
        </p:nvCxnSpPr>
        <p:spPr>
          <a:xfrm>
            <a:off x="1309706" y="3248782"/>
            <a:ext cx="0" cy="261787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537878BC-B54F-4BA2-8E7C-DA2F1280096B}"/>
              </a:ext>
            </a:extLst>
          </p:cNvPr>
          <p:cNvCxnSpPr>
            <a:cxnSpLocks/>
          </p:cNvCxnSpPr>
          <p:nvPr/>
        </p:nvCxnSpPr>
        <p:spPr>
          <a:xfrm>
            <a:off x="8678236" y="3230489"/>
            <a:ext cx="0" cy="287979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9241F41B-1231-4B2B-BBA0-16EECC567D89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6828777" y="3248782"/>
            <a:ext cx="3594" cy="258380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feld 91">
            <a:extLst>
              <a:ext uri="{FF2B5EF4-FFF2-40B4-BE49-F238E27FC236}">
                <a16:creationId xmlns:a16="http://schemas.microsoft.com/office/drawing/2014/main" id="{4BEF2D14-2E62-4F5B-8C1D-53EF10FB0481}"/>
              </a:ext>
            </a:extLst>
          </p:cNvPr>
          <p:cNvSpPr txBox="1"/>
          <p:nvPr/>
        </p:nvSpPr>
        <p:spPr>
          <a:xfrm>
            <a:off x="8003786" y="3531811"/>
            <a:ext cx="1452286" cy="1200329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de-DE" sz="800" b="1" dirty="0">
                <a:latin typeface="Arial"/>
                <a:cs typeface="Arial"/>
              </a:rPr>
              <a:t>FACHBEREICH   </a:t>
            </a:r>
            <a:endParaRPr lang="de-DE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800" b="1" dirty="0">
                <a:latin typeface="Arial"/>
                <a:cs typeface="Arial"/>
              </a:rPr>
              <a:t>ALTERNATIVE</a:t>
            </a:r>
          </a:p>
          <a:p>
            <a:pPr algn="ctr"/>
            <a:r>
              <a:rPr lang="de-DE" sz="800" b="1" dirty="0">
                <a:latin typeface="Arial"/>
                <a:cs typeface="Arial"/>
              </a:rPr>
              <a:t>VERFAHREN</a:t>
            </a:r>
            <a:endParaRPr lang="de-DE" sz="800" dirty="0"/>
          </a:p>
          <a:p>
            <a:endParaRPr lang="de-DE" sz="800" b="1" dirty="0">
              <a:latin typeface="Arial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Leitung</a:t>
            </a:r>
          </a:p>
          <a:p>
            <a:r>
              <a:rPr lang="de-DE" sz="800" b="1" dirty="0">
                <a:latin typeface="Arial"/>
                <a:cs typeface="Arial"/>
              </a:rPr>
              <a:t>Ulf Schöne</a:t>
            </a:r>
          </a:p>
          <a:p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 err="1">
                <a:latin typeface="Arial"/>
                <a:cs typeface="Arial"/>
              </a:rPr>
              <a:t>stv</a:t>
            </a:r>
            <a:r>
              <a:rPr lang="de-DE" sz="800" b="1" dirty="0">
                <a:latin typeface="Arial"/>
                <a:cs typeface="Arial"/>
              </a:rPr>
              <a:t>. Leitung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Adriane Janosch</a:t>
            </a:r>
            <a:endParaRPr lang="de-DE" sz="800" dirty="0">
              <a:latin typeface="Arial"/>
              <a:ea typeface="+mn-lt"/>
              <a:cs typeface="Arial"/>
            </a:endParaRPr>
          </a:p>
        </p:txBody>
      </p:sp>
      <p:cxnSp>
        <p:nvCxnSpPr>
          <p:cNvPr id="94" name="Gerader Verbinder 93">
            <a:extLst>
              <a:ext uri="{FF2B5EF4-FFF2-40B4-BE49-F238E27FC236}">
                <a16:creationId xmlns:a16="http://schemas.microsoft.com/office/drawing/2014/main" id="{1D9991D0-F128-43ED-8D43-DFF4E6420CC6}"/>
              </a:ext>
            </a:extLst>
          </p:cNvPr>
          <p:cNvCxnSpPr>
            <a:cxnSpLocks/>
          </p:cNvCxnSpPr>
          <p:nvPr/>
        </p:nvCxnSpPr>
        <p:spPr>
          <a:xfrm>
            <a:off x="4987524" y="3242468"/>
            <a:ext cx="0" cy="270373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042479D8-6C6A-BE48-48B4-9D4DB508449B}"/>
              </a:ext>
            </a:extLst>
          </p:cNvPr>
          <p:cNvSpPr txBox="1"/>
          <p:nvPr/>
        </p:nvSpPr>
        <p:spPr>
          <a:xfrm>
            <a:off x="2471088" y="3535342"/>
            <a:ext cx="1452541" cy="2209481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FACHBEREICH </a:t>
            </a:r>
          </a:p>
          <a:p>
            <a:pPr algn="ctr"/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ELIAS</a:t>
            </a:r>
          </a:p>
          <a:p>
            <a:endParaRPr lang="de-DE" sz="800" b="1" dirty="0">
              <a:latin typeface="Arial"/>
              <a:cs typeface="Arial"/>
            </a:endParaRPr>
          </a:p>
          <a:p>
            <a:endParaRPr lang="de-DE" sz="800" b="1" dirty="0">
              <a:latin typeface="Arial"/>
              <a:cs typeface="Arial"/>
            </a:endParaRPr>
          </a:p>
          <a:p>
            <a:r>
              <a:rPr lang="de-DE" sz="800" b="1" dirty="0">
                <a:latin typeface="Arial"/>
                <a:cs typeface="Arial"/>
              </a:rPr>
              <a:t>Leitung</a:t>
            </a:r>
            <a:endParaRPr lang="en-US" sz="800" dirty="0">
              <a:latin typeface="Arial"/>
              <a:ea typeface="+mn-lt"/>
              <a:cs typeface="Arial"/>
            </a:endParaRP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Ketevan Becker</a:t>
            </a:r>
          </a:p>
          <a:p>
            <a:endParaRPr lang="de-DE" sz="800" dirty="0">
              <a:solidFill>
                <a:srgbClr val="5E5955"/>
              </a:solidFill>
              <a:latin typeface="Arial"/>
              <a:cs typeface="Arial"/>
            </a:endParaRPr>
          </a:p>
          <a:p>
            <a:r>
              <a:rPr lang="de-DE" sz="800" b="1" dirty="0" err="1">
                <a:latin typeface="Arial"/>
                <a:cs typeface="Arial"/>
              </a:rPr>
              <a:t>stv</a:t>
            </a:r>
            <a:r>
              <a:rPr lang="de-DE" sz="800" b="1" dirty="0">
                <a:latin typeface="Arial"/>
                <a:cs typeface="Arial"/>
              </a:rPr>
              <a:t>. Leitung</a:t>
            </a:r>
            <a:endParaRPr lang="en-US" sz="800" b="1" dirty="0">
              <a:latin typeface="Arial"/>
              <a:ea typeface="+mn-lt"/>
              <a:cs typeface="+mn-lt"/>
            </a:endParaRPr>
          </a:p>
          <a:p>
            <a:r>
              <a:rPr lang="de-DE" sz="800" dirty="0">
                <a:solidFill>
                  <a:srgbClr val="5E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Margarete Neuhaus</a:t>
            </a:r>
          </a:p>
          <a:p>
            <a:endParaRPr lang="de-DE" sz="800" dirty="0">
              <a:solidFill>
                <a:srgbClr val="5E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00" b="1" dirty="0">
                <a:latin typeface="Arial"/>
                <a:cs typeface="Arial"/>
              </a:rPr>
              <a:t>Mitarbeitende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Marion Eller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Johannes Gaspardo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Noah Krtinic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Vera Raskob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Christian Stolle</a:t>
            </a:r>
          </a:p>
          <a:p>
            <a:r>
              <a:rPr lang="de-DE" sz="800" dirty="0">
                <a:solidFill>
                  <a:srgbClr val="5E5955"/>
                </a:solidFill>
                <a:latin typeface="Arial"/>
                <a:cs typeface="Arial"/>
              </a:rPr>
              <a:t>Dr. Olaf Ueberdiek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9DDA0D11-6E2F-5B68-206B-18CD89E3276D}"/>
              </a:ext>
            </a:extLst>
          </p:cNvPr>
          <p:cNvCxnSpPr>
            <a:cxnSpLocks/>
          </p:cNvCxnSpPr>
          <p:nvPr/>
        </p:nvCxnSpPr>
        <p:spPr>
          <a:xfrm>
            <a:off x="3169024" y="3230489"/>
            <a:ext cx="0" cy="270373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D7B34723-65B8-92C7-418C-8B2B99DE84FA}"/>
              </a:ext>
            </a:extLst>
          </p:cNvPr>
          <p:cNvSpPr/>
          <p:nvPr/>
        </p:nvSpPr>
        <p:spPr>
          <a:xfrm>
            <a:off x="9801882" y="4671982"/>
            <a:ext cx="1703631" cy="1047216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ACCAA31-586D-3BE7-2BBB-D06037690C85}"/>
              </a:ext>
            </a:extLst>
          </p:cNvPr>
          <p:cNvSpPr txBox="1"/>
          <p:nvPr/>
        </p:nvSpPr>
        <p:spPr>
          <a:xfrm>
            <a:off x="9795625" y="4731888"/>
            <a:ext cx="1703631" cy="954107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de-DE" sz="800" b="1" dirty="0">
                <a:latin typeface="Arial"/>
                <a:cs typeface="Arial"/>
              </a:rPr>
              <a:t>Stiftung Akkreditierungsrat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Adenauerallee 73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53113 Bonn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- - -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0228 3383 06 0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akr@akkreditierungsrat.de</a:t>
            </a:r>
          </a:p>
          <a:p>
            <a:pPr algn="ctr"/>
            <a:r>
              <a:rPr lang="de-DE" sz="800" dirty="0">
                <a:latin typeface="Arial"/>
                <a:cs typeface="Arial"/>
              </a:rPr>
              <a:t>www.akkreditierungsrat.de</a:t>
            </a:r>
            <a:endParaRPr lang="de-DE" dirty="0">
              <a:latin typeface="Arial"/>
              <a:cs typeface="Arial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D9D5269-EC11-F302-B7AB-8D14B2252C31}"/>
              </a:ext>
            </a:extLst>
          </p:cNvPr>
          <p:cNvSpPr/>
          <p:nvPr/>
        </p:nvSpPr>
        <p:spPr>
          <a:xfrm>
            <a:off x="909531" y="1240160"/>
            <a:ext cx="1814019" cy="482400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A645C0E-A1B9-344E-F9AC-A8A65F91D81F}"/>
              </a:ext>
            </a:extLst>
          </p:cNvPr>
          <p:cNvSpPr txBox="1"/>
          <p:nvPr/>
        </p:nvSpPr>
        <p:spPr>
          <a:xfrm>
            <a:off x="900812" y="1258328"/>
            <a:ext cx="1311578" cy="33855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de-DE" sz="800" b="1" dirty="0">
                <a:latin typeface="Arial"/>
                <a:cs typeface="Arial"/>
              </a:rPr>
              <a:t>DATENANALYSE</a:t>
            </a: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Dr. Margarete Neuhaus</a:t>
            </a:r>
            <a:endParaRPr lang="de-DE" sz="800" b="1" dirty="0">
              <a:latin typeface="Arial"/>
              <a:cs typeface="Arial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F3CDFD1-F5B6-EBB3-BFB0-A005319B2E00}"/>
              </a:ext>
            </a:extLst>
          </p:cNvPr>
          <p:cNvSpPr/>
          <p:nvPr/>
        </p:nvSpPr>
        <p:spPr>
          <a:xfrm>
            <a:off x="909531" y="1992578"/>
            <a:ext cx="1814019" cy="482400"/>
          </a:xfrm>
          <a:prstGeom prst="rect">
            <a:avLst/>
          </a:prstGeom>
          <a:solidFill>
            <a:schemeClr val="bg2"/>
          </a:solidFill>
          <a:ln w="28575">
            <a:solidFill>
              <a:srgbClr val="A5002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BDBACDB-108E-CC70-D38B-0C7BE4C094BB}"/>
              </a:ext>
            </a:extLst>
          </p:cNvPr>
          <p:cNvSpPr txBox="1"/>
          <p:nvPr/>
        </p:nvSpPr>
        <p:spPr>
          <a:xfrm>
            <a:off x="909531" y="2003022"/>
            <a:ext cx="1516762" cy="33855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de-DE" sz="800" b="1" dirty="0">
                <a:latin typeface="Arial"/>
                <a:cs typeface="Arial"/>
              </a:rPr>
              <a:t>QUALITÄTSMANAGEMENT</a:t>
            </a:r>
          </a:p>
          <a:p>
            <a:r>
              <a:rPr lang="de-DE" sz="800" b="1" dirty="0">
                <a:latin typeface="Arial" panose="020B0604020202020204" pitchFamily="34" charset="0"/>
                <a:cs typeface="Arial" panose="020B0604020202020204" pitchFamily="34" charset="0"/>
              </a:rPr>
              <a:t>Dr. Andreas Grünes</a:t>
            </a:r>
            <a:endParaRPr lang="de-DE" sz="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035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F0153D49774A419AC19125EB01394F" ma:contentTypeVersion="21" ma:contentTypeDescription="Ein neues Dokument erstellen." ma:contentTypeScope="" ma:versionID="4969ab7052a2604bd5ccd19b8103cef1">
  <xsd:schema xmlns:xsd="http://www.w3.org/2001/XMLSchema" xmlns:xs="http://www.w3.org/2001/XMLSchema" xmlns:p="http://schemas.microsoft.com/office/2006/metadata/properties" xmlns:ns2="e607fe0c-9188-47c9-bc8c-8c8d7665c6eb" xmlns:ns3="1f838672-c0d5-487b-8a8f-5751988d7b62" targetNamespace="http://schemas.microsoft.com/office/2006/metadata/properties" ma:root="true" ma:fieldsID="6c796d88c13840b1d2259beb381d1a94" ns2:_="" ns3:_="">
    <xsd:import namespace="e607fe0c-9188-47c9-bc8c-8c8d7665c6eb"/>
    <xsd:import namespace="1f838672-c0d5-487b-8a8f-5751988d7b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7fe0c-9188-47c9-bc8c-8c8d7665c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44d90fda-d5db-41da-a0d1-b49c7edaa6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838672-c0d5-487b-8a8f-5751988d7b6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c69364c-8271-48d6-9ebc-35f7797918fd}" ma:internalName="TaxCatchAll" ma:showField="CatchAllData" ma:web="1f838672-c0d5-487b-8a8f-5751988d7b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07fe0c-9188-47c9-bc8c-8c8d7665c6eb">
      <Terms xmlns="http://schemas.microsoft.com/office/infopath/2007/PartnerControls"/>
    </lcf76f155ced4ddcb4097134ff3c332f>
    <TaxCatchAll xmlns="1f838672-c0d5-487b-8a8f-5751988d7b62" xsi:nil="true"/>
  </documentManagement>
</p:properties>
</file>

<file path=customXml/itemProps1.xml><?xml version="1.0" encoding="utf-8"?>
<ds:datastoreItem xmlns:ds="http://schemas.openxmlformats.org/officeDocument/2006/customXml" ds:itemID="{A536E07A-5738-477E-B8F2-4DE41DBE78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4E16E9-791D-4787-8E76-C5F29BD6E2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07fe0c-9188-47c9-bc8c-8c8d7665c6eb"/>
    <ds:schemaRef ds:uri="1f838672-c0d5-487b-8a8f-5751988d7b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8BF890-CD63-4296-9A45-C21C6168CBFB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1f838672-c0d5-487b-8a8f-5751988d7b62"/>
    <ds:schemaRef ds:uri="e607fe0c-9188-47c9-bc8c-8c8d7665c6e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Breitbild</PresentationFormat>
  <Paragraphs>120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45068</dc:creator>
  <cp:lastModifiedBy>Olaf Ueberdiek</cp:lastModifiedBy>
  <cp:revision>21</cp:revision>
  <cp:lastPrinted>2022-06-10T07:05:20Z</cp:lastPrinted>
  <dcterms:created xsi:type="dcterms:W3CDTF">2022-03-25T06:22:58Z</dcterms:created>
  <dcterms:modified xsi:type="dcterms:W3CDTF">2026-07-14T07:03:14Z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0x010100D3F0153D49774A419AC19125EB01394F</vt:lpwstr>
  </property>
  <property fmtid="{D5CDD505-2E9C-101B-9397-08002B2CF9AE}" pid="3" name="MediaServiceImageTags">
    <vt:lpwstr/>
  </property>
  <property fmtid="{D5CDD505-2E9C-101B-9397-08002B2CF9AE}" pid="4" name="test">
    <vt:r8>1</vt:r8>
  </property>
</Properties>
</file>